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6"/>
  </p:notesMasterIdLst>
  <p:sldIdLst>
    <p:sldId id="256" r:id="rId2"/>
    <p:sldId id="258" r:id="rId3"/>
    <p:sldId id="264" r:id="rId4"/>
    <p:sldId id="263" r:id="rId5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kcja domyślna" id="{263641C4-3A55-436C-98CB-2D7B17B68B55}">
          <p14:sldIdLst>
            <p14:sldId id="256"/>
            <p14:sldId id="258"/>
            <p14:sldId id="264"/>
            <p14:sldId id="263"/>
          </p14:sldIdLst>
        </p14:section>
        <p14:section name="Sekcja bez tytułu" id="{1E0FB385-EACF-4695-B149-DA9EFCDC5364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7" d="100"/>
          <a:sy n="77" d="100"/>
        </p:scale>
        <p:origin x="86" y="4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CA50EA-05BF-4364-B614-7210D1186E1B}" type="datetimeFigureOut">
              <a:rPr lang="pl-PL" smtClean="0"/>
              <a:t>16.01.2019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865B63-23B5-42B7-BD8D-C6589F8D484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958787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65B63-23B5-42B7-BD8D-C6589F8D4840}" type="slidenum">
              <a:rPr lang="pl-PL" smtClean="0"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623473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65B63-23B5-42B7-BD8D-C6589F8D4840}" type="slidenum">
              <a:rPr lang="pl-PL" smtClean="0"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887503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65B63-23B5-42B7-BD8D-C6589F8D4840}" type="slidenum">
              <a:rPr lang="pl-PL" smtClean="0"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44104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10583-F65F-445F-B9AB-5EA2C482DAE3}" type="datetime1">
              <a:rPr lang="pl-PL" smtClean="0"/>
              <a:t>16.01.2019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6AB9B-29CC-41B5-BC0A-919D45734D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382912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185E7-AB9E-4672-AF86-00EEA1FF00C4}" type="datetime1">
              <a:rPr lang="pl-PL" smtClean="0"/>
              <a:t>16.01.2019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6AB9B-29CC-41B5-BC0A-919D45734D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372622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5ADA7-6A76-441C-BB86-07B3155A04BC}" type="datetime1">
              <a:rPr lang="pl-PL" smtClean="0"/>
              <a:t>16.01.2019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6AB9B-29CC-41B5-BC0A-919D45734D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018011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FD251-CC29-4E00-A8CA-EC4E6D0EEC81}" type="datetime1">
              <a:rPr lang="pl-PL" smtClean="0"/>
              <a:t>16.01.2019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6AB9B-29CC-41B5-BC0A-919D45734D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208210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94E96-CE54-4C1F-82CF-7FE8D18F13E6}" type="datetime1">
              <a:rPr lang="pl-PL" smtClean="0"/>
              <a:t>16.01.2019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6AB9B-29CC-41B5-BC0A-919D45734D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824613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B770F-3EB2-4269-B9F1-D07572D90072}" type="datetime1">
              <a:rPr lang="pl-PL" smtClean="0"/>
              <a:t>16.01.2019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6AB9B-29CC-41B5-BC0A-919D45734D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349658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C3596-4C0A-4309-AD47-FBFED13B1F1F}" type="datetime1">
              <a:rPr lang="pl-PL" smtClean="0"/>
              <a:t>16.01.2019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6AB9B-29CC-41B5-BC0A-919D45734D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59340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E1965-FF4D-4F17-A414-6FDF806E8CA9}" type="datetime1">
              <a:rPr lang="pl-PL" smtClean="0"/>
              <a:t>16.01.2019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6AB9B-29CC-41B5-BC0A-919D45734D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917455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E1D1D-0B71-43B0-90FA-CFD2CFBD708A}" type="datetime1">
              <a:rPr lang="pl-PL" smtClean="0"/>
              <a:t>16.01.2019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6AB9B-29CC-41B5-BC0A-919D45734D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121835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574D4-08A8-4CC1-A0DA-A4438ABF6DDF}" type="datetime1">
              <a:rPr lang="pl-PL" smtClean="0"/>
              <a:t>16.01.2019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6AB9B-29CC-41B5-BC0A-919D45734D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848787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31BB3-DC04-46DA-BD33-E1C163A6F9A3}" type="datetime1">
              <a:rPr lang="pl-PL" smtClean="0"/>
              <a:t>16.01.2019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6AB9B-29CC-41B5-BC0A-919D45734D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711392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328C7-48B8-4023-B4A8-F0D502C76B41}" type="datetime1">
              <a:rPr lang="pl-PL" smtClean="0"/>
              <a:t>16.01.2019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16AB9B-29CC-41B5-BC0A-919D45734D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78049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wegemaluch.pl/index.php?option=com_content&amp;view=article&amp;id=1207:odpowiedz-na-petycje-ministerstwo-edukacji-narodowej&amp;catid=113:newsy&amp;Itemid=411" TargetMode="External"/><Relationship Id="rId3" Type="http://schemas.openxmlformats.org/officeDocument/2006/relationships/image" Target="../media/image1.png"/><Relationship Id="rId7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6" Type="http://schemas.openxmlformats.org/officeDocument/2006/relationships/hyperlink" Target="https://creativecommons.org/licenses/by/3.0/" TargetMode="External"/><Relationship Id="rId5" Type="http://schemas.openxmlformats.org/officeDocument/2006/relationships/hyperlink" Target="http://www.slideshare.net/helgetenno/new-strategies-require-new-measurments" TargetMode="External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8119" y="63111"/>
            <a:ext cx="7318520" cy="938073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3213663"/>
          </a:xfrm>
        </p:spPr>
        <p:txBody>
          <a:bodyPr>
            <a:normAutofit fontScale="90000"/>
          </a:bodyPr>
          <a:lstStyle/>
          <a:p>
            <a:r>
              <a:rPr lang="pl-PL" dirty="0"/>
              <a:t>Doskonalenie trenerów wspomagania szkół </a:t>
            </a:r>
            <a:br>
              <a:rPr lang="pl-PL" dirty="0"/>
            </a:br>
            <a:r>
              <a:rPr lang="pl-PL" dirty="0"/>
              <a:t>w kształtowaniu kompetencji kluczowych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4344290"/>
            <a:ext cx="9144000" cy="913509"/>
          </a:xfrm>
        </p:spPr>
        <p:txBody>
          <a:bodyPr/>
          <a:lstStyle/>
          <a:p>
            <a:r>
              <a:rPr lang="pl-PL" dirty="0"/>
              <a:t>Uczenie się przez eksperymentowanie, doświadczanie i metody aktywizujące</a:t>
            </a:r>
          </a:p>
        </p:txBody>
      </p:sp>
      <p:sp>
        <p:nvSpPr>
          <p:cNvPr id="5" name="Tytuł 1"/>
          <p:cNvSpPr txBox="1">
            <a:spLocks/>
          </p:cNvSpPr>
          <p:nvPr/>
        </p:nvSpPr>
        <p:spPr>
          <a:xfrm>
            <a:off x="838200" y="1"/>
            <a:ext cx="10481441" cy="111409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r>
              <a:rPr lang="pl-PL" sz="1200" i="1" dirty="0"/>
              <a:t>DOSKONALENIE TRENERÓW WSPOMAGANIA OŚWIATY  </a:t>
            </a:r>
            <a:r>
              <a:rPr lang="pl-PL" sz="1200" dirty="0"/>
              <a:t>POWR.02.10.00-00-7015/17</a:t>
            </a:r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1566" y="5815585"/>
            <a:ext cx="7327261" cy="1240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4487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5494" y="0"/>
            <a:ext cx="7318520" cy="938073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22282" y="-88012"/>
            <a:ext cx="10481441" cy="1114096"/>
          </a:xfrm>
        </p:spPr>
        <p:txBody>
          <a:bodyPr>
            <a:normAutofit/>
          </a:bodyPr>
          <a:lstStyle/>
          <a:p>
            <a:pPr algn="ctr"/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r>
              <a:rPr lang="pl-PL" sz="1200" i="1" dirty="0"/>
              <a:t>DOSKONALENIE TRENERÓW WSPOMAGANIA OŚWIATY  </a:t>
            </a:r>
            <a:r>
              <a:rPr lang="pl-PL" sz="1200" dirty="0"/>
              <a:t>POWR.02.10.00-00-7015/17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1" y="1280565"/>
            <a:ext cx="4757529" cy="4127381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pl-PL" sz="5100" dirty="0"/>
              <a:t>Wymagania państwa wobec szkół jako kierunek rozwoju szkoły </a:t>
            </a:r>
          </a:p>
          <a:p>
            <a:pPr marL="0" indent="0" algn="ctr">
              <a:buNone/>
            </a:pPr>
            <a:r>
              <a:rPr lang="pl-PL" sz="5100" dirty="0"/>
              <a:t>i doskonalenia nauczycieli.</a:t>
            </a:r>
            <a:endParaRPr lang="pl-PL" dirty="0"/>
          </a:p>
          <a:p>
            <a:pPr marL="0" indent="0">
              <a:buNone/>
            </a:pPr>
            <a:endParaRPr lang="pl-PL" sz="1600" dirty="0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1566" y="5815585"/>
            <a:ext cx="7327261" cy="1240604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F1FCEBEF-4030-40BB-98ED-64A91C5D160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0" y="1280566"/>
            <a:ext cx="5895364" cy="4421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7130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5494" y="0"/>
            <a:ext cx="7318520" cy="938073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22282" y="-88012"/>
            <a:ext cx="10481441" cy="1114096"/>
          </a:xfrm>
        </p:spPr>
        <p:txBody>
          <a:bodyPr>
            <a:normAutofit/>
          </a:bodyPr>
          <a:lstStyle/>
          <a:p>
            <a:pPr algn="ctr"/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r>
              <a:rPr lang="pl-PL" sz="1200" i="1" dirty="0"/>
              <a:t>DOSKONALENIE TRENERÓW WSPOMAGANIA OŚWIATY  </a:t>
            </a:r>
            <a:r>
              <a:rPr lang="pl-PL" sz="1200" dirty="0"/>
              <a:t>POWR.02.10.00-00-7015/17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280565"/>
            <a:ext cx="10649607" cy="4353319"/>
          </a:xfrm>
        </p:spPr>
        <p:txBody>
          <a:bodyPr>
            <a:normAutofit/>
          </a:bodyPr>
          <a:lstStyle/>
          <a:p>
            <a:r>
              <a:rPr lang="pl-PL" sz="2000" dirty="0"/>
              <a:t>Procesy edukacyjne są zorganizowane w sposób sprzyjający uczeniu się</a:t>
            </a:r>
          </a:p>
          <a:p>
            <a:r>
              <a:rPr lang="pl-PL" sz="2000" dirty="0"/>
              <a:t>Uczniowie nabywają wiadomości i umiejętności określone w podstawie programowej</a:t>
            </a:r>
          </a:p>
          <a:p>
            <a:r>
              <a:rPr lang="pl-PL" sz="2000" dirty="0"/>
              <a:t>Uczniowie są aktywni</a:t>
            </a:r>
          </a:p>
          <a:p>
            <a:r>
              <a:rPr lang="pl-PL" sz="2000" dirty="0"/>
              <a:t>Kształtowane są postawy i respektowane normy społeczne</a:t>
            </a:r>
          </a:p>
          <a:p>
            <a:r>
              <a:rPr lang="pl-PL" sz="2000" dirty="0"/>
              <a:t>Szkoła lub placówka wspomaga rozwój uczniów, z uwzględnieniem ich indywidualnej sytuacji</a:t>
            </a:r>
          </a:p>
          <a:p>
            <a:r>
              <a:rPr lang="pl-PL" sz="2000" dirty="0"/>
              <a:t>Rodzice są partnerami szkoły lub placówki</a:t>
            </a:r>
          </a:p>
          <a:p>
            <a:r>
              <a:rPr lang="pl-PL" sz="2000" dirty="0"/>
              <a:t>Szkoła lub placówka współpracuje ze środowiskiem lokalnym na rzecz wzajemnego rozwoju</a:t>
            </a:r>
          </a:p>
          <a:p>
            <a:r>
              <a:rPr lang="pl-PL" sz="2000" dirty="0"/>
              <a:t>Szkoła lub placówka, organizując procesy edukacyjne, uwzględnia wnioski z analizy wyników egzaminu ósmoklasisty, egzaminu maturalnego, egzaminu potwierdzającego kwalifikacje w zawodzie oraz innych badań zewnętrznych i wewnętrznych</a:t>
            </a:r>
          </a:p>
          <a:p>
            <a:r>
              <a:rPr lang="pl-PL" sz="2000" dirty="0"/>
              <a:t>Zarządzanie szkołą lub placówką służy jej rozwojowi</a:t>
            </a: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1566" y="5815585"/>
            <a:ext cx="7327261" cy="1240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63713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5494" y="0"/>
            <a:ext cx="7318520" cy="938073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r>
              <a:rPr lang="pl-PL" sz="1200" i="1" dirty="0"/>
              <a:t>DOSKONALENIE TRENERÓW WSPOMAGANIA OŚWIATY  </a:t>
            </a:r>
            <a:r>
              <a:rPr lang="pl-PL" sz="1200" dirty="0"/>
              <a:t>POWR.02.10.00-00-7015/17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type="body" sz="half" idx="2"/>
          </p:nvPr>
        </p:nvSpPr>
        <p:spPr>
          <a:xfrm>
            <a:off x="839788" y="2176670"/>
            <a:ext cx="5256212" cy="3692318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pl-PL" sz="3200" b="1" dirty="0"/>
              <a:t>Rozporządzenie Ministra Edukacji Narodowej </a:t>
            </a:r>
          </a:p>
          <a:p>
            <a:pPr>
              <a:spcBef>
                <a:spcPts val="0"/>
              </a:spcBef>
            </a:pPr>
            <a:r>
              <a:rPr lang="pl-PL" sz="3200" b="1" dirty="0"/>
              <a:t>z dnia 11 sierpnia 2017 r. </a:t>
            </a:r>
          </a:p>
          <a:p>
            <a:pPr>
              <a:spcBef>
                <a:spcPts val="0"/>
              </a:spcBef>
            </a:pPr>
            <a:r>
              <a:rPr lang="pl-PL" sz="3200" b="1" dirty="0"/>
              <a:t>w sprawie wymagań wobec szkół i placówek.</a:t>
            </a:r>
          </a:p>
          <a:p>
            <a:pPr>
              <a:spcBef>
                <a:spcPts val="0"/>
              </a:spcBef>
            </a:pPr>
            <a:endParaRPr lang="pl-PL" b="1" dirty="0"/>
          </a:p>
          <a:p>
            <a:pPr>
              <a:spcBef>
                <a:spcPts val="0"/>
              </a:spcBef>
            </a:pPr>
            <a:endParaRPr lang="pl-PL" b="1" dirty="0"/>
          </a:p>
          <a:p>
            <a:pPr>
              <a:spcBef>
                <a:spcPts val="0"/>
              </a:spcBef>
            </a:pPr>
            <a:r>
              <a:rPr lang="pl-PL" b="1" dirty="0"/>
              <a:t>Dz.U. 2017 poz. 1611</a:t>
            </a:r>
          </a:p>
          <a:p>
            <a:endParaRPr lang="pl-PL" sz="3200" b="1" dirty="0"/>
          </a:p>
          <a:p>
            <a:endParaRPr lang="pl-PL" sz="3200" dirty="0"/>
          </a:p>
          <a:p>
            <a:endParaRPr lang="pl-PL" dirty="0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1566" y="5815585"/>
            <a:ext cx="7327261" cy="1240604"/>
          </a:xfrm>
          <a:prstGeom prst="rect">
            <a:avLst/>
          </a:prstGeom>
        </p:spPr>
      </p:pic>
      <p:sp>
        <p:nvSpPr>
          <p:cNvPr id="16" name="pole tekstowe 15">
            <a:extLst>
              <a:ext uri="{FF2B5EF4-FFF2-40B4-BE49-F238E27FC236}">
                <a16:creationId xmlns:a16="http://schemas.microsoft.com/office/drawing/2014/main" id="{4CBD4577-FC3C-4575-B403-93F45189DFE9}"/>
              </a:ext>
            </a:extLst>
          </p:cNvPr>
          <p:cNvSpPr txBox="1"/>
          <p:nvPr/>
        </p:nvSpPr>
        <p:spPr>
          <a:xfrm>
            <a:off x="2628900" y="6029325"/>
            <a:ext cx="69342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900">
                <a:hlinkClick r:id="rId5" tooltip="http://www.slideshare.net/helgetenno/new-strategies-require-new-measurments"/>
              </a:rPr>
              <a:t>To zdjęcie</a:t>
            </a:r>
            <a:r>
              <a:rPr lang="pl-PL" sz="900"/>
              <a:t>, autor: Nieznany autor, licencja: </a:t>
            </a:r>
            <a:r>
              <a:rPr lang="pl-PL" sz="900">
                <a:hlinkClick r:id="rId6" tooltip="https://creativecommons.org/licenses/by/3.0/"/>
              </a:rPr>
              <a:t>CC BY</a:t>
            </a:r>
            <a:endParaRPr lang="pl-PL" sz="900"/>
          </a:p>
        </p:txBody>
      </p:sp>
      <p:pic>
        <p:nvPicPr>
          <p:cNvPr id="23" name="Obraz 22">
            <a:extLst>
              <a:ext uri="{FF2B5EF4-FFF2-40B4-BE49-F238E27FC236}">
                <a16:creationId xmlns:a16="http://schemas.microsoft.com/office/drawing/2014/main" id="{9E079EFD-0AFD-48E4-9B5F-F92DA8FF4AD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6261332" y="2835547"/>
            <a:ext cx="4850285" cy="1587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070184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472</TotalTime>
  <Words>161</Words>
  <Application>Microsoft Office PowerPoint</Application>
  <PresentationFormat>Panoramiczny</PresentationFormat>
  <Paragraphs>28</Paragraphs>
  <Slides>4</Slides>
  <Notes>3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Motyw pakietu Office</vt:lpstr>
      <vt:lpstr>Doskonalenie trenerów wspomagania szkół  w kształtowaniu kompetencji kluczowych</vt:lpstr>
      <vt:lpstr>      DOSKONALENIE TRENERÓW WSPOMAGANIA OŚWIATY  POWR.02.10.00-00-7015/17</vt:lpstr>
      <vt:lpstr>      DOSKONALENIE TRENERÓW WSPOMAGANIA OŚWIATY  POWR.02.10.00-00-7015/17</vt:lpstr>
      <vt:lpstr>      DOSKONALENIE TRENERÓW WSPOMAGANIA OŚWIATY  POWR.02.10.00-00-7015/17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Maria Okońska</dc:creator>
  <cp:lastModifiedBy>Grażyna Bartczak-Bednarska</cp:lastModifiedBy>
  <cp:revision>27</cp:revision>
  <dcterms:created xsi:type="dcterms:W3CDTF">2018-12-02T13:14:09Z</dcterms:created>
  <dcterms:modified xsi:type="dcterms:W3CDTF">2019-01-16T17:50:16Z</dcterms:modified>
</cp:coreProperties>
</file>